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0" r:id="rId2"/>
    <p:sldId id="448" r:id="rId3"/>
    <p:sldId id="449" r:id="rId4"/>
    <p:sldId id="394" r:id="rId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E6723"/>
    <a:srgbClr val="0063A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4"/>
  </p:normalViewPr>
  <p:slideViewPr>
    <p:cSldViewPr>
      <p:cViewPr>
        <p:scale>
          <a:sx n="100" d="100"/>
          <a:sy n="100" d="100"/>
        </p:scale>
        <p:origin x="28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0804E96C-93A0-4A78-B604-4703482948F1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EDCBDC78-7E38-40A1-BA4E-B0A1F110ED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C78-7E38-40A1-BA4E-B0A1F110ED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0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C78-7E38-40A1-BA4E-B0A1F110ED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44079"/>
            <a:ext cx="8534400" cy="4226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1150"/>
            <a:ext cx="8534400" cy="3048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F4D-CDFF-4F63-A466-84724298A9FC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4226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A5F-1C3F-4014-9032-F365D12E2ED9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422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4040188" cy="3165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28750"/>
            <a:ext cx="4041775" cy="3165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868D-FEED-4ED1-89CF-53F020402533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4226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19BF-76A6-4AFA-9561-EA9EDCF25A4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32230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371600"/>
            <a:ext cx="3008313" cy="3223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7203-0166-4882-8101-2AF1FFB575D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320281"/>
            <a:ext cx="8229600" cy="42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3400" y="839624"/>
            <a:ext cx="228600" cy="17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4226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004-CE44-4024-A60A-15F2880161DA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06128"/>
            <a:ext cx="8534400" cy="322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99CD-E5CA-4329-9362-503E0ECB0B7C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0" y="12700"/>
            <a:ext cx="6019800" cy="515493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59" y="3216957"/>
            <a:ext cx="3004438" cy="991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18" y="806443"/>
            <a:ext cx="2159010" cy="9189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700" y="1506004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dirty="0">
                <a:solidFill>
                  <a:schemeClr val="bg1"/>
                </a:solidFill>
              </a:rPr>
              <a:t>Benteen</a:t>
            </a:r>
            <a:r>
              <a:rPr lang="en-US" b="1" cap="all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cap="all" dirty="0">
                <a:solidFill>
                  <a:schemeClr val="bg1"/>
                </a:solidFill>
              </a:rPr>
              <a:t>Elementary School</a:t>
            </a:r>
          </a:p>
          <a:p>
            <a:pPr algn="ctr"/>
            <a:endParaRPr lang="en-US" b="1" cap="all" dirty="0">
              <a:solidFill>
                <a:schemeClr val="bg1"/>
              </a:solidFill>
            </a:endParaRPr>
          </a:p>
          <a:p>
            <a:pPr algn="ctr"/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Weekly Construction Progress Report</a:t>
            </a:r>
            <a:b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Week </a:t>
            </a:r>
            <a:r>
              <a:rPr lang="en-US" sz="1600" i="1" dirty="0">
                <a:solidFill>
                  <a:prstClr val="white"/>
                </a:solidFill>
                <a:latin typeface="Arial"/>
              </a:rPr>
              <a:t>06/19/2023-06/23/2023</a:t>
            </a:r>
            <a:endParaRPr lang="en-US" sz="2400" i="1" cap="all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B96DF5E-A2D2-48EC-BACB-EE78C77E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980" y="2313402"/>
            <a:ext cx="1885193" cy="4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8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2384" y="71839"/>
            <a:ext cx="4132290" cy="338554"/>
          </a:xfr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</a:rPr>
              <a:t>Current Activities 06/19/2023-06/23/2023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3527C-7667-4C3B-B184-420638542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8" y="4304992"/>
            <a:ext cx="1831641" cy="599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723E3-C790-4EFE-9BB3-283B20F91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177028"/>
            <a:ext cx="1234611" cy="527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7C6840-9EEA-451F-A0BA-FA1EE98CB70D}"/>
              </a:ext>
            </a:extLst>
          </p:cNvPr>
          <p:cNvSpPr txBox="1"/>
          <p:nvPr/>
        </p:nvSpPr>
        <p:spPr>
          <a:xfrm>
            <a:off x="163172" y="516961"/>
            <a:ext cx="414481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Fire Alarm Testing and Troubleshooting –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Owner / Architect / Engineer Punch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Move-in Classroom Furniture -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Electrical Final Inspection - Completed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Air Handling Units Install - Ongoing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Install Fencing – Outside Air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Install Kitchen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Wax stage – Area 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801CE3-7381-4902-BB1E-D0B3A551CE9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203901" y="-9987854"/>
            <a:ext cx="17054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E6EC5F-4BF5-46E9-AEA4-2EF19B1DAA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326722" y="-8110040"/>
            <a:ext cx="362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006C73-2ED0-46B0-9633-06D485A2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5287" y="3790950"/>
            <a:ext cx="388620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u="sng" dirty="0">
                <a:solidFill>
                  <a:srgbClr val="0070C0"/>
                </a:solidFill>
              </a:rPr>
              <a:t>Upcoming Activities 06/26/23-06/30/23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C6840-9EEA-451F-A0BA-FA1EE98CB70D}"/>
              </a:ext>
            </a:extLst>
          </p:cNvPr>
          <p:cNvSpPr txBox="1"/>
          <p:nvPr/>
        </p:nvSpPr>
        <p:spPr>
          <a:xfrm>
            <a:off x="165100" y="4211419"/>
            <a:ext cx="41428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Install River rock gravel around ground HVAC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Mechanical and Plumbing Final Inspections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Rooftop HVAC start-up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Paint Gas Line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8152" y="472138"/>
            <a:ext cx="2819400" cy="4490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3612" y="2295258"/>
            <a:ext cx="1347216" cy="3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C08B8-42F3-89AF-9AF8-363D9B67F5C5}"/>
              </a:ext>
            </a:extLst>
          </p:cNvPr>
          <p:cNvSpPr txBox="1"/>
          <p:nvPr/>
        </p:nvSpPr>
        <p:spPr>
          <a:xfrm>
            <a:off x="4458139" y="2436323"/>
            <a:ext cx="2487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Wax Gymnasium’s Stage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C82FB-E3C3-2992-14C7-61773AD2A1D0}"/>
              </a:ext>
            </a:extLst>
          </p:cNvPr>
          <p:cNvSpPr txBox="1"/>
          <p:nvPr/>
        </p:nvSpPr>
        <p:spPr>
          <a:xfrm>
            <a:off x="4514674" y="4604313"/>
            <a:ext cx="2487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Classroom Furniture currently moving in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EA425A-AB84-FDE1-3D69-98776D931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 b="1368"/>
          <a:stretch/>
        </p:blipFill>
        <p:spPr>
          <a:xfrm>
            <a:off x="4531479" y="2782570"/>
            <a:ext cx="2495918" cy="1821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D59710-04D8-9B8A-B6B7-D8A63F3B4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0096" y="575486"/>
            <a:ext cx="2476491" cy="18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2497" y="164877"/>
            <a:ext cx="3810000" cy="369332"/>
          </a:xfrm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Progress Photos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3527C-7667-4C3B-B184-420638542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5483"/>
            <a:ext cx="1831641" cy="599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723E3-C790-4EFE-9BB3-283B20F91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7029"/>
            <a:ext cx="1234611" cy="52752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8801CE3-7381-4902-BB1E-D0B3A551CE9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203901" y="-9987854"/>
            <a:ext cx="17054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DE6EC5F-4BF5-46E9-AEA4-2EF19B1DAA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326722" y="-8110040"/>
            <a:ext cx="362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006C73-2ED0-46B0-9633-06D485A2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699085"/>
            <a:ext cx="6965103" cy="4148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1813" y="2319014"/>
            <a:ext cx="1347216" cy="3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D9EA8-4E46-FEC7-075C-7C92CA96D805}"/>
              </a:ext>
            </a:extLst>
          </p:cNvPr>
          <p:cNvSpPr txBox="1"/>
          <p:nvPr/>
        </p:nvSpPr>
        <p:spPr>
          <a:xfrm>
            <a:off x="269576" y="240172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Install Air Handling Unit in the Gym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9FFE1-63A0-CB93-467A-BED202EE1367}"/>
              </a:ext>
            </a:extLst>
          </p:cNvPr>
          <p:cNvSpPr txBox="1"/>
          <p:nvPr/>
        </p:nvSpPr>
        <p:spPr>
          <a:xfrm>
            <a:off x="4662372" y="4408467"/>
            <a:ext cx="276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2A9B6-72F6-1EB7-6255-5A20DD2C5E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r="19792"/>
          <a:stretch/>
        </p:blipFill>
        <p:spPr>
          <a:xfrm>
            <a:off x="4957643" y="2724172"/>
            <a:ext cx="2198654" cy="1691508"/>
          </a:xfrm>
          <a:prstGeom prst="rect">
            <a:avLst/>
          </a:prstGeom>
        </p:spPr>
      </p:pic>
      <p:pic>
        <p:nvPicPr>
          <p:cNvPr id="10" name="Picture 9" descr="A large metal box in a room&#10;&#10;Description automatically generated with low confidence">
            <a:extLst>
              <a:ext uri="{FF2B5EF4-FFF2-40B4-BE49-F238E27FC236}">
                <a16:creationId xmlns:a16="http://schemas.microsoft.com/office/drawing/2014/main" id="{6DE3A4DD-2235-ADD1-C4C1-B47044C16B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" y="780851"/>
            <a:ext cx="2070724" cy="1595546"/>
          </a:xfrm>
          <a:prstGeom prst="rect">
            <a:avLst/>
          </a:prstGeom>
        </p:spPr>
      </p:pic>
      <p:pic>
        <p:nvPicPr>
          <p:cNvPr id="19" name="Picture 18" descr="A picture containing line, fixture, ceiling, indoor&#10;&#10;Description automatically generated">
            <a:extLst>
              <a:ext uri="{FF2B5EF4-FFF2-40B4-BE49-F238E27FC236}">
                <a16:creationId xmlns:a16="http://schemas.microsoft.com/office/drawing/2014/main" id="{27A75D13-4FD5-7CC4-6DDE-FBC7C2C1F8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33582"/>
          <a:stretch/>
        </p:blipFill>
        <p:spPr>
          <a:xfrm>
            <a:off x="2568601" y="2729704"/>
            <a:ext cx="2301770" cy="1696052"/>
          </a:xfrm>
          <a:prstGeom prst="rect">
            <a:avLst/>
          </a:prstGeom>
        </p:spPr>
      </p:pic>
      <p:pic>
        <p:nvPicPr>
          <p:cNvPr id="30" name="570A2360-B5D3-4B1C-A8E0-3D096D34761C">
            <a:extLst>
              <a:ext uri="{FF2B5EF4-FFF2-40B4-BE49-F238E27FC236}">
                <a16:creationId xmlns:a16="http://schemas.microsoft.com/office/drawing/2014/main" id="{3C8980A6-5318-E952-6D16-CF904ADF6C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b="25855"/>
          <a:stretch/>
        </p:blipFill>
        <p:spPr bwMode="auto">
          <a:xfrm>
            <a:off x="436587" y="2728772"/>
            <a:ext cx="2089374" cy="16915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F12D86-F2AA-868F-7A2C-5D96905D119E}"/>
              </a:ext>
            </a:extLst>
          </p:cNvPr>
          <p:cNvSpPr txBox="1"/>
          <p:nvPr/>
        </p:nvSpPr>
        <p:spPr>
          <a:xfrm>
            <a:off x="4675479" y="2401729"/>
            <a:ext cx="2764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New Classroom furniture delivery</a:t>
            </a:r>
          </a:p>
        </p:txBody>
      </p:sp>
      <p:pic>
        <p:nvPicPr>
          <p:cNvPr id="32" name="Picture 31" descr="A picture containing furniture, table, indoor, ceiling&#10;&#10;Description automatically generated">
            <a:extLst>
              <a:ext uri="{FF2B5EF4-FFF2-40B4-BE49-F238E27FC236}">
                <a16:creationId xmlns:a16="http://schemas.microsoft.com/office/drawing/2014/main" id="{629FA771-0BC1-D6A6-5A12-91AD6E6D67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3" b="33647"/>
          <a:stretch/>
        </p:blipFill>
        <p:spPr>
          <a:xfrm>
            <a:off x="2558228" y="795388"/>
            <a:ext cx="2301770" cy="1574659"/>
          </a:xfrm>
          <a:prstGeom prst="rect">
            <a:avLst/>
          </a:prstGeom>
        </p:spPr>
      </p:pic>
      <p:pic>
        <p:nvPicPr>
          <p:cNvPr id="33" name="Picture 32" descr="A room full of boxes&#10;&#10;Description automatically generated with low confidence">
            <a:extLst>
              <a:ext uri="{FF2B5EF4-FFF2-40B4-BE49-F238E27FC236}">
                <a16:creationId xmlns:a16="http://schemas.microsoft.com/office/drawing/2014/main" id="{95FC0894-AD09-CC51-DB17-75A7B9D4AE5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b="33425"/>
          <a:stretch/>
        </p:blipFill>
        <p:spPr>
          <a:xfrm>
            <a:off x="4932189" y="801738"/>
            <a:ext cx="2249562" cy="15746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E917E76-168A-33EE-8917-6DED2BD0DDAF}"/>
              </a:ext>
            </a:extLst>
          </p:cNvPr>
          <p:cNvSpPr txBox="1"/>
          <p:nvPr/>
        </p:nvSpPr>
        <p:spPr>
          <a:xfrm>
            <a:off x="2326748" y="2401729"/>
            <a:ext cx="2764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New Classroom Furniture Setup Prep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554360-6C4D-D6A7-DBFD-6930289597E0}"/>
              </a:ext>
            </a:extLst>
          </p:cNvPr>
          <p:cNvSpPr txBox="1"/>
          <p:nvPr/>
        </p:nvSpPr>
        <p:spPr>
          <a:xfrm>
            <a:off x="381000" y="447675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Install Fencing for Outside Air Units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0D3739-3CA8-F2D7-954A-6143296AFD1B}"/>
              </a:ext>
            </a:extLst>
          </p:cNvPr>
          <p:cNvSpPr txBox="1"/>
          <p:nvPr/>
        </p:nvSpPr>
        <p:spPr>
          <a:xfrm>
            <a:off x="4702870" y="4476750"/>
            <a:ext cx="2764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Installation of Kitchen Equipment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658BF6-3CFE-9A71-A8E7-073F33298E32}"/>
              </a:ext>
            </a:extLst>
          </p:cNvPr>
          <p:cNvSpPr txBox="1"/>
          <p:nvPr/>
        </p:nvSpPr>
        <p:spPr>
          <a:xfrm>
            <a:off x="2354139" y="4476750"/>
            <a:ext cx="2764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Floor Protection for Furniture Installation</a:t>
            </a:r>
          </a:p>
        </p:txBody>
      </p:sp>
    </p:spTree>
    <p:extLst>
      <p:ext uri="{BB962C8B-B14F-4D97-AF65-F5344CB8AC3E}">
        <p14:creationId xmlns:p14="http://schemas.microsoft.com/office/powerpoint/2010/main" val="187666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4B74B87-1F68-45FE-8A82-0CE6E8FA11D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70828" y="2647949"/>
            <a:ext cx="38825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801CE3-7381-4902-BB1E-D0B3A551CE9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203901" y="-9987854"/>
            <a:ext cx="17054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AED0E7-96B3-423D-8FD1-82472DEEA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0F02ED-5DAC-44FA-818E-D06DF447A143}"/>
              </a:ext>
            </a:extLst>
          </p:cNvPr>
          <p:cNvSpPr txBox="1">
            <a:spLocks/>
          </p:cNvSpPr>
          <p:nvPr/>
        </p:nvSpPr>
        <p:spPr>
          <a:xfrm>
            <a:off x="381000" y="428628"/>
            <a:ext cx="8229600" cy="3693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>
                <a:solidFill>
                  <a:srgbClr val="0070C0"/>
                </a:solidFill>
              </a:rPr>
              <a:t>Project Schedule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4088D-FEAD-4042-9973-611373CF4477}"/>
              </a:ext>
            </a:extLst>
          </p:cNvPr>
          <p:cNvSpPr txBox="1"/>
          <p:nvPr/>
        </p:nvSpPr>
        <p:spPr>
          <a:xfrm>
            <a:off x="381000" y="792689"/>
            <a:ext cx="6705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Schedule Status: On Schedule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A1BC1CC-5A68-4172-9B88-E9DF4266E47D}"/>
              </a:ext>
            </a:extLst>
          </p:cNvPr>
          <p:cNvSpPr txBox="1">
            <a:spLocks/>
          </p:cNvSpPr>
          <p:nvPr/>
        </p:nvSpPr>
        <p:spPr>
          <a:xfrm>
            <a:off x="381000" y="1948047"/>
            <a:ext cx="8229600" cy="3693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>
                <a:solidFill>
                  <a:srgbClr val="0070C0"/>
                </a:solidFill>
              </a:rPr>
              <a:t>Project Financials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958F6E-F0F1-42BF-9D2C-0C9C433D7573}"/>
              </a:ext>
            </a:extLst>
          </p:cNvPr>
          <p:cNvSpPr txBox="1"/>
          <p:nvPr/>
        </p:nvSpPr>
        <p:spPr>
          <a:xfrm>
            <a:off x="381000" y="2294989"/>
            <a:ext cx="67056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Construction GMP: $9,989,727.77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Progress Billed to Date: $7,734,405.60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Budget Status: Within GMP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23527C-7667-4C3B-B184-420638542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9" y="4400550"/>
            <a:ext cx="1831641" cy="599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3723E3-C790-4EFE-9BB3-283B20F91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59" y="375731"/>
            <a:ext cx="1234611" cy="52752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4571" y="2442369"/>
            <a:ext cx="1347216" cy="3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3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585858"/>
      </a:dk1>
      <a:lt1>
        <a:sysClr val="window" lastClr="FFFFFF"/>
      </a:lt1>
      <a:dk2>
        <a:srgbClr val="6B6C6B"/>
      </a:dk2>
      <a:lt2>
        <a:srgbClr val="DDDEDD"/>
      </a:lt2>
      <a:accent1>
        <a:srgbClr val="005D99"/>
      </a:accent1>
      <a:accent2>
        <a:srgbClr val="0091AC"/>
      </a:accent2>
      <a:accent3>
        <a:srgbClr val="51B2A2"/>
      </a:accent3>
      <a:accent4>
        <a:srgbClr val="008F39"/>
      </a:accent4>
      <a:accent5>
        <a:srgbClr val="EEA420"/>
      </a:accent5>
      <a:accent6>
        <a:srgbClr val="E37422"/>
      </a:accent6>
      <a:hlink>
        <a:srgbClr val="3C3C3B"/>
      </a:hlink>
      <a:folHlink>
        <a:srgbClr val="3C3C3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32277</TotalTime>
  <Words>148</Words>
  <Application>Microsoft Office PowerPoint</Application>
  <PresentationFormat>On-screen Show (16:9)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Current Activities 06/19/2023-06/23/2023</vt:lpstr>
      <vt:lpstr>Progress Photos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Aleman, Jose</cp:lastModifiedBy>
  <cp:revision>1073</cp:revision>
  <cp:lastPrinted>2023-05-19T15:01:20Z</cp:lastPrinted>
  <dcterms:created xsi:type="dcterms:W3CDTF">2006-08-16T00:00:00Z</dcterms:created>
  <dcterms:modified xsi:type="dcterms:W3CDTF">2023-06-23T20:32:12Z</dcterms:modified>
</cp:coreProperties>
</file>